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1" r:id="rId2"/>
    <p:sldId id="256" r:id="rId3"/>
    <p:sldId id="257" r:id="rId4"/>
    <p:sldId id="258" r:id="rId5"/>
    <p:sldId id="259" r:id="rId6"/>
    <p:sldId id="260" r:id="rId7"/>
    <p:sldId id="262" r:id="rId8"/>
    <p:sldId id="263" r:id="rId9"/>
    <p:sldId id="266" r:id="rId10"/>
    <p:sldId id="267"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64"/>
    <p:restoredTop sz="94643"/>
  </p:normalViewPr>
  <p:slideViewPr>
    <p:cSldViewPr snapToGrid="0" snapToObjects="1">
      <p:cViewPr varScale="1">
        <p:scale>
          <a:sx n="73" d="100"/>
          <a:sy n="73" d="100"/>
        </p:scale>
        <p:origin x="200"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5/9/20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5/9/20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p:txBody>
          <a:bodyPr/>
          <a:lstStyle/>
          <a:p>
            <a:r>
              <a:rPr lang="en-US" dirty="0"/>
              <a:t>Boston Housing Price &amp; Venue Data</a:t>
            </a:r>
          </a:p>
        </p:txBody>
      </p:sp>
    </p:spTree>
    <p:extLst>
      <p:ext uri="{BB962C8B-B14F-4D97-AF65-F5344CB8AC3E}">
        <p14:creationId xmlns:p14="http://schemas.microsoft.com/office/powerpoint/2010/main" val="3831890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594825"/>
            <a:ext cx="8791575" cy="1005375"/>
          </a:xfrm>
        </p:spPr>
        <p:txBody>
          <a:bodyPr/>
          <a:lstStyle/>
          <a:p>
            <a:pPr algn="ctr"/>
            <a:r>
              <a:rPr lang="en-US" dirty="0"/>
              <a:t>Result-cluster 2</a:t>
            </a:r>
          </a:p>
        </p:txBody>
      </p:sp>
      <p:pic>
        <p:nvPicPr>
          <p:cNvPr id="4" name="Picture 3">
            <a:extLst>
              <a:ext uri="{FF2B5EF4-FFF2-40B4-BE49-F238E27FC236}">
                <a16:creationId xmlns:a16="http://schemas.microsoft.com/office/drawing/2014/main" id="{078F56D8-FE15-3341-99E2-34AC61EC313F}"/>
              </a:ext>
            </a:extLst>
          </p:cNvPr>
          <p:cNvPicPr>
            <a:picLocks noChangeAspect="1"/>
          </p:cNvPicPr>
          <p:nvPr/>
        </p:nvPicPr>
        <p:blipFill>
          <a:blip r:embed="rId2"/>
          <a:stretch>
            <a:fillRect/>
          </a:stretch>
        </p:blipFill>
        <p:spPr>
          <a:xfrm>
            <a:off x="0" y="1600200"/>
            <a:ext cx="12192000" cy="5257799"/>
          </a:xfrm>
          <a:prstGeom prst="rect">
            <a:avLst/>
          </a:prstGeom>
        </p:spPr>
      </p:pic>
    </p:spTree>
    <p:extLst>
      <p:ext uri="{BB962C8B-B14F-4D97-AF65-F5344CB8AC3E}">
        <p14:creationId xmlns:p14="http://schemas.microsoft.com/office/powerpoint/2010/main" val="3904793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1122363"/>
            <a:ext cx="8791575" cy="1655762"/>
          </a:xfrm>
        </p:spPr>
        <p:txBody>
          <a:bodyPr/>
          <a:lstStyle/>
          <a:p>
            <a:pPr algn="ctr"/>
            <a:r>
              <a:rPr lang="en-US" b="1" dirty="0"/>
              <a:t>Discussion </a:t>
            </a:r>
            <a:br>
              <a:rPr lang="en-US" dirty="0"/>
            </a:br>
            <a:endParaRPr lang="en-US" dirty="0"/>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338754"/>
            <a:ext cx="8791575" cy="2919046"/>
          </a:xfrm>
        </p:spPr>
        <p:txBody>
          <a:bodyPr/>
          <a:lstStyle/>
          <a:p>
            <a:r>
              <a:rPr lang="en-US" i="1" dirty="0"/>
              <a:t>The housing price is affected by many other factors other than category of venue. However, by analyzing the category of venue in certain neighborhood, we can definitely get some insights regarding to its housing price. </a:t>
            </a:r>
            <a:endParaRPr lang="en-US" dirty="0"/>
          </a:p>
          <a:p>
            <a:endParaRPr lang="en-US" dirty="0"/>
          </a:p>
        </p:txBody>
      </p:sp>
    </p:spTree>
    <p:extLst>
      <p:ext uri="{BB962C8B-B14F-4D97-AF65-F5344CB8AC3E}">
        <p14:creationId xmlns:p14="http://schemas.microsoft.com/office/powerpoint/2010/main" val="1227474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1122363"/>
            <a:ext cx="8791575" cy="1216391"/>
          </a:xfrm>
        </p:spPr>
        <p:txBody>
          <a:bodyPr>
            <a:normAutofit fontScale="90000"/>
          </a:bodyPr>
          <a:lstStyle/>
          <a:p>
            <a:pPr algn="ctr"/>
            <a:r>
              <a:rPr lang="en-US" b="1" dirty="0"/>
              <a:t>Conclusion </a:t>
            </a:r>
            <a:br>
              <a:rPr lang="en-US" dirty="0"/>
            </a:br>
            <a:endParaRPr lang="en-US" dirty="0"/>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338754"/>
            <a:ext cx="8791575" cy="2919046"/>
          </a:xfrm>
        </p:spPr>
        <p:txBody>
          <a:bodyPr/>
          <a:lstStyle/>
          <a:p>
            <a:r>
              <a:rPr lang="en-US" i="1" dirty="0"/>
              <a:t>When a real estate investor want to invest in certain neighborhood, he/she can start analyzing the neighborhood ‘s venue category to gain some insights regard this neighbor. However, the housing price analysis can be completed by adding more other factors such as education recourse, population density to get more accurate result. </a:t>
            </a:r>
            <a:endParaRPr lang="en-US" dirty="0"/>
          </a:p>
          <a:p>
            <a:endParaRPr lang="en-US" dirty="0"/>
          </a:p>
        </p:txBody>
      </p:sp>
    </p:spTree>
    <p:extLst>
      <p:ext uri="{BB962C8B-B14F-4D97-AF65-F5344CB8AC3E}">
        <p14:creationId xmlns:p14="http://schemas.microsoft.com/office/powerpoint/2010/main" val="1301329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1122363"/>
            <a:ext cx="8791575" cy="1158382"/>
          </a:xfrm>
        </p:spPr>
        <p:txBody>
          <a:bodyPr/>
          <a:lstStyle/>
          <a:p>
            <a:pPr algn="ctr"/>
            <a:r>
              <a:rPr lang="en-US" dirty="0"/>
              <a:t>Problem</a:t>
            </a:r>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375338"/>
            <a:ext cx="8791575" cy="2882462"/>
          </a:xfrm>
        </p:spPr>
        <p:txBody>
          <a:bodyPr>
            <a:normAutofit fontScale="92500" lnSpcReduction="20000"/>
          </a:bodyPr>
          <a:lstStyle/>
          <a:p>
            <a:r>
              <a:rPr lang="en-US" i="1" dirty="0"/>
              <a:t>Boston is one of the biggest and the 21st most populous city in the US. The city is also placed among the top 30 most economically powerful cities in the world. Consider all these factors, Boston always attracts real estate investor’s attention when it comes down to real estate investment. However, Boston consists of several neighborhoods, and each neighborhood has its own characteristic. Therefore, it’s important to analyze the relationship between the neighborhood’s venue data and its housing price, and see what’s the most common venues in high housing price neighborhood. </a:t>
            </a:r>
            <a:endParaRPr lang="en-US" dirty="0"/>
          </a:p>
          <a:p>
            <a:endParaRPr lang="en-US" dirty="0"/>
          </a:p>
        </p:txBody>
      </p:sp>
    </p:spTree>
    <p:extLst>
      <p:ext uri="{BB962C8B-B14F-4D97-AF65-F5344CB8AC3E}">
        <p14:creationId xmlns:p14="http://schemas.microsoft.com/office/powerpoint/2010/main" val="2107119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1122363"/>
            <a:ext cx="8791575" cy="1105830"/>
          </a:xfrm>
        </p:spPr>
        <p:txBody>
          <a:bodyPr/>
          <a:lstStyle/>
          <a:p>
            <a:pPr algn="ctr"/>
            <a:r>
              <a:rPr lang="en-US" dirty="0"/>
              <a:t>Data</a:t>
            </a:r>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554014"/>
            <a:ext cx="8791575" cy="2703786"/>
          </a:xfrm>
        </p:spPr>
        <p:txBody>
          <a:bodyPr/>
          <a:lstStyle/>
          <a:p>
            <a:r>
              <a:rPr lang="en-US" i="1" dirty="0"/>
              <a:t>The Data I am going to use in this project are listed as below:1. The list of the neighborhood in Boston from Wikipedia 2. Foursquare API to get the most common venues of given Neighborhood in Boston3. The average housing price of each neighborhood from redfin. Since it is hard to find the aggregated data online, I manually record the data from the redfin website and put them into a CSV file. </a:t>
            </a:r>
            <a:endParaRPr lang="en-US" dirty="0"/>
          </a:p>
          <a:p>
            <a:endParaRPr lang="en-US" dirty="0"/>
          </a:p>
        </p:txBody>
      </p:sp>
    </p:spTree>
    <p:extLst>
      <p:ext uri="{BB962C8B-B14F-4D97-AF65-F5344CB8AC3E}">
        <p14:creationId xmlns:p14="http://schemas.microsoft.com/office/powerpoint/2010/main" val="169182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1122363"/>
            <a:ext cx="8791575" cy="1655762"/>
          </a:xfrm>
        </p:spPr>
        <p:txBody>
          <a:bodyPr/>
          <a:lstStyle/>
          <a:p>
            <a:pPr algn="ctr"/>
            <a:r>
              <a:rPr lang="en-US" b="1" dirty="0"/>
              <a:t>Methodology </a:t>
            </a:r>
            <a:br>
              <a:rPr lang="en-US" dirty="0"/>
            </a:br>
            <a:endParaRPr lang="en-US" dirty="0"/>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228193"/>
            <a:ext cx="8791575" cy="3029607"/>
          </a:xfrm>
        </p:spPr>
        <p:txBody>
          <a:bodyPr>
            <a:normAutofit fontScale="92500" lnSpcReduction="10000"/>
          </a:bodyPr>
          <a:lstStyle/>
          <a:p>
            <a:pPr marL="457200" indent="-457200">
              <a:buAutoNum type="arabicPeriod"/>
            </a:pPr>
            <a:r>
              <a:rPr lang="en-US" i="1" dirty="0"/>
              <a:t>used GitHub repository in my study. The data include neighborhood, Housing price per Sq. Ft, each neighborhood’s Latitude, and Longitude. </a:t>
            </a:r>
          </a:p>
          <a:p>
            <a:pPr marL="457200" indent="-457200">
              <a:buFont typeface="Arial" panose="020B0604020202020204" pitchFamily="34" charset="0"/>
              <a:buAutoNum type="arabicPeriod"/>
            </a:pPr>
            <a:r>
              <a:rPr lang="en-US" i="1" dirty="0"/>
              <a:t>used folium to visualize geographic details of Boston and its neighborhood, and create a map of Boston with neighborhoods superimposed on top.  using latitude and longitude values to get the visual as below. </a:t>
            </a:r>
          </a:p>
          <a:p>
            <a:pPr marL="457200" indent="-457200">
              <a:buAutoNum type="arabicPeriod"/>
            </a:pPr>
            <a:r>
              <a:rPr lang="en-US" i="1" dirty="0"/>
              <a:t>K Mean clustering</a:t>
            </a:r>
            <a:endParaRPr lang="en-US" dirty="0"/>
          </a:p>
          <a:p>
            <a:endParaRPr lang="en-US" dirty="0"/>
          </a:p>
        </p:txBody>
      </p:sp>
    </p:spTree>
    <p:extLst>
      <p:ext uri="{BB962C8B-B14F-4D97-AF65-F5344CB8AC3E}">
        <p14:creationId xmlns:p14="http://schemas.microsoft.com/office/powerpoint/2010/main" val="4194219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BED64E-1498-E244-AE51-E49E4B0B4D89}"/>
              </a:ext>
            </a:extLst>
          </p:cNvPr>
          <p:cNvPicPr>
            <a:picLocks noChangeAspect="1"/>
          </p:cNvPicPr>
          <p:nvPr/>
        </p:nvPicPr>
        <p:blipFill>
          <a:blip r:embed="rId2"/>
          <a:stretch>
            <a:fillRect/>
          </a:stretch>
        </p:blipFill>
        <p:spPr>
          <a:xfrm>
            <a:off x="0" y="0"/>
            <a:ext cx="12192000" cy="6858000"/>
          </a:xfrm>
          <a:prstGeom prst="rect">
            <a:avLst/>
          </a:prstGeom>
        </p:spPr>
      </p:pic>
      <p:pic>
        <p:nvPicPr>
          <p:cNvPr id="6" name="Picture 5">
            <a:extLst>
              <a:ext uri="{FF2B5EF4-FFF2-40B4-BE49-F238E27FC236}">
                <a16:creationId xmlns:a16="http://schemas.microsoft.com/office/drawing/2014/main" id="{20801E71-5474-C44A-BCF1-4188D2A5F63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160324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14B0E097-36A7-3949-8C02-9256895EAB34}"/>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184999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3" y="436563"/>
            <a:ext cx="8791575" cy="1163637"/>
          </a:xfrm>
        </p:spPr>
        <p:txBody>
          <a:bodyPr/>
          <a:lstStyle/>
          <a:p>
            <a:pPr algn="ctr"/>
            <a:r>
              <a:rPr lang="en-US" dirty="0"/>
              <a:t>Result</a:t>
            </a:r>
          </a:p>
        </p:txBody>
      </p:sp>
      <p:sp>
        <p:nvSpPr>
          <p:cNvPr id="3" name="Subtitle 2">
            <a:extLst>
              <a:ext uri="{FF2B5EF4-FFF2-40B4-BE49-F238E27FC236}">
                <a16:creationId xmlns:a16="http://schemas.microsoft.com/office/drawing/2014/main" id="{5F81E484-CE18-874B-BDF2-B765D47693F7}"/>
              </a:ext>
            </a:extLst>
          </p:cNvPr>
          <p:cNvSpPr>
            <a:spLocks noGrp="1"/>
          </p:cNvSpPr>
          <p:nvPr>
            <p:ph type="subTitle" idx="1"/>
          </p:nvPr>
        </p:nvSpPr>
        <p:spPr>
          <a:xfrm>
            <a:off x="1876424" y="2286000"/>
            <a:ext cx="8791575" cy="2971800"/>
          </a:xfrm>
        </p:spPr>
        <p:txBody>
          <a:bodyPr/>
          <a:lstStyle/>
          <a:p>
            <a:r>
              <a:rPr lang="en-US" dirty="0"/>
              <a:t>Cluster 0 average housing price: 1067.875</a:t>
            </a:r>
          </a:p>
          <a:p>
            <a:r>
              <a:rPr lang="en-US" dirty="0"/>
              <a:t>Cluster 1 average housing price: 647</a:t>
            </a:r>
          </a:p>
          <a:p>
            <a:r>
              <a:rPr lang="en-US" dirty="0"/>
              <a:t>Cluster 2 average housing price: 405</a:t>
            </a:r>
          </a:p>
          <a:p>
            <a:r>
              <a:rPr lang="en-US" dirty="0"/>
              <a:t> </a:t>
            </a:r>
          </a:p>
        </p:txBody>
      </p:sp>
    </p:spTree>
    <p:extLst>
      <p:ext uri="{BB962C8B-B14F-4D97-AF65-F5344CB8AC3E}">
        <p14:creationId xmlns:p14="http://schemas.microsoft.com/office/powerpoint/2010/main" val="2138095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594825"/>
            <a:ext cx="8791575" cy="1005375"/>
          </a:xfrm>
        </p:spPr>
        <p:txBody>
          <a:bodyPr/>
          <a:lstStyle/>
          <a:p>
            <a:pPr algn="ctr"/>
            <a:r>
              <a:rPr lang="en-US" dirty="0"/>
              <a:t>Result-cluster 0</a:t>
            </a:r>
          </a:p>
        </p:txBody>
      </p:sp>
      <p:pic>
        <p:nvPicPr>
          <p:cNvPr id="7" name="Picture 6">
            <a:extLst>
              <a:ext uri="{FF2B5EF4-FFF2-40B4-BE49-F238E27FC236}">
                <a16:creationId xmlns:a16="http://schemas.microsoft.com/office/drawing/2014/main" id="{3D43501B-38AA-C045-BE97-652A0700D645}"/>
              </a:ext>
            </a:extLst>
          </p:cNvPr>
          <p:cNvPicPr>
            <a:picLocks noChangeAspect="1"/>
          </p:cNvPicPr>
          <p:nvPr/>
        </p:nvPicPr>
        <p:blipFill>
          <a:blip r:embed="rId2"/>
          <a:stretch>
            <a:fillRect/>
          </a:stretch>
        </p:blipFill>
        <p:spPr>
          <a:xfrm>
            <a:off x="0" y="1600200"/>
            <a:ext cx="12192000" cy="5257800"/>
          </a:xfrm>
          <a:prstGeom prst="rect">
            <a:avLst/>
          </a:prstGeom>
        </p:spPr>
      </p:pic>
    </p:spTree>
    <p:extLst>
      <p:ext uri="{BB962C8B-B14F-4D97-AF65-F5344CB8AC3E}">
        <p14:creationId xmlns:p14="http://schemas.microsoft.com/office/powerpoint/2010/main" val="2814829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5B27D-FA63-7F43-B4BF-CFCA4621442E}"/>
              </a:ext>
            </a:extLst>
          </p:cNvPr>
          <p:cNvSpPr>
            <a:spLocks noGrp="1"/>
          </p:cNvSpPr>
          <p:nvPr>
            <p:ph type="ctrTitle"/>
          </p:nvPr>
        </p:nvSpPr>
        <p:spPr>
          <a:xfrm>
            <a:off x="1876424" y="594825"/>
            <a:ext cx="8791575" cy="1005375"/>
          </a:xfrm>
        </p:spPr>
        <p:txBody>
          <a:bodyPr/>
          <a:lstStyle/>
          <a:p>
            <a:pPr algn="ctr"/>
            <a:r>
              <a:rPr lang="en-US" dirty="0"/>
              <a:t>Result-cluster 1</a:t>
            </a:r>
          </a:p>
        </p:txBody>
      </p:sp>
      <p:pic>
        <p:nvPicPr>
          <p:cNvPr id="4" name="Picture 3">
            <a:extLst>
              <a:ext uri="{FF2B5EF4-FFF2-40B4-BE49-F238E27FC236}">
                <a16:creationId xmlns:a16="http://schemas.microsoft.com/office/drawing/2014/main" id="{133CB91B-05FE-1147-A45C-354FD3F7DEDC}"/>
              </a:ext>
            </a:extLst>
          </p:cNvPr>
          <p:cNvPicPr>
            <a:picLocks noChangeAspect="1"/>
          </p:cNvPicPr>
          <p:nvPr/>
        </p:nvPicPr>
        <p:blipFill>
          <a:blip r:embed="rId2"/>
          <a:stretch>
            <a:fillRect/>
          </a:stretch>
        </p:blipFill>
        <p:spPr>
          <a:xfrm>
            <a:off x="0" y="1600200"/>
            <a:ext cx="12192000" cy="5257800"/>
          </a:xfrm>
          <a:prstGeom prst="rect">
            <a:avLst/>
          </a:prstGeom>
        </p:spPr>
      </p:pic>
    </p:spTree>
    <p:extLst>
      <p:ext uri="{BB962C8B-B14F-4D97-AF65-F5344CB8AC3E}">
        <p14:creationId xmlns:p14="http://schemas.microsoft.com/office/powerpoint/2010/main" val="38227665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17</TotalTime>
  <Words>384</Words>
  <Application>Microsoft Macintosh PowerPoint</Application>
  <PresentationFormat>Widescreen</PresentationFormat>
  <Paragraphs>21</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Tw Cen MT</vt:lpstr>
      <vt:lpstr>Circuit</vt:lpstr>
      <vt:lpstr>Boston Housing Price &amp; Venue Data</vt:lpstr>
      <vt:lpstr>Problem</vt:lpstr>
      <vt:lpstr>Data</vt:lpstr>
      <vt:lpstr>Methodology  </vt:lpstr>
      <vt:lpstr>PowerPoint Presentation</vt:lpstr>
      <vt:lpstr>PowerPoint Presentation</vt:lpstr>
      <vt:lpstr>Result</vt:lpstr>
      <vt:lpstr>Result-cluster 0</vt:lpstr>
      <vt:lpstr>Result-cluster 1</vt:lpstr>
      <vt:lpstr>Result-cluster 2</vt:lpstr>
      <vt:lpstr>Discussion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Boston Housing Price &amp; Venue Data</dc:title>
  <dc:creator>Hongli Zhou</dc:creator>
  <cp:lastModifiedBy>Hongli Zhou</cp:lastModifiedBy>
  <cp:revision>2</cp:revision>
  <dcterms:created xsi:type="dcterms:W3CDTF">2020-05-10T01:16:51Z</dcterms:created>
  <dcterms:modified xsi:type="dcterms:W3CDTF">2020-05-10T01:34:43Z</dcterms:modified>
</cp:coreProperties>
</file>

<file path=docProps/thumbnail.jpeg>
</file>